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  <a:srgbClr val="422C16"/>
    <a:srgbClr val="0C788E"/>
    <a:srgbClr val="025198"/>
    <a:srgbClr val="1C1C1C"/>
    <a:srgbClr val="660066"/>
    <a:srgbClr val="000058"/>
    <a:srgbClr val="0066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104" d="100"/>
          <a:sy n="104" d="100"/>
        </p:scale>
        <p:origin x="-172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3D6D75-F5A7-457E-8DF4-695F2AD260F3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2398927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054725"/>
            <a:ext cx="1366838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0525" y="5949950"/>
            <a:ext cx="22701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2849418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691AA-3159-478E-85D6-EF4EA1FBA852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187162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8AA162-4521-4A43-A675-3875A1E3F451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1130860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F041CD-2BD4-48A3-B68B-46BB867436D0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2898958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D4F789-C496-4755-ADE0-672BD1C04CBB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755826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CDB4FD-7BC2-49F8-8977-9F28B25978DD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4168652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D4C9DC-266B-477B-97B6-F9F8791FF9E3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2462995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C5BA8F-9530-483D-8DAC-242B1A091CC3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3744853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D7C991-385D-4275-8DAB-711097F721CD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4147870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33DCAA-6925-48BF-B147-118A7E37BF73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xmlns="" val="982304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0B8FB4-6168-43A2-A805-CE9F9D44B831}" type="slidenum">
              <a:rPr lang="es-ES" altLang="es-MX"/>
              <a:pPr/>
              <a:t>‹Nº›</a:t>
            </a:fld>
            <a:endParaRPr lang="es-ES" alt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istema-nrcc.imcp.org.mx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/>
          <a:lstStyle/>
          <a:p>
            <a:r>
              <a:rPr lang="es-MX" sz="4800" b="1" dirty="0" smtClean="0"/>
              <a:t>Procesos de la Revisión de los Despachos de Contadores </a:t>
            </a:r>
            <a:r>
              <a:rPr lang="es-MX" sz="4800" b="1" dirty="0"/>
              <a:t>Públicos</a:t>
            </a:r>
            <a:br>
              <a:rPr lang="es-MX" sz="4800" b="1" dirty="0"/>
            </a:br>
            <a:r>
              <a:rPr lang="es-MX" sz="4800" b="1" dirty="0"/>
              <a:t>Parte </a:t>
            </a:r>
            <a:r>
              <a:rPr lang="es-MX" sz="4800" b="1" dirty="0" smtClean="0"/>
              <a:t>1</a:t>
            </a:r>
            <a:endParaRPr lang="es-MX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b="1" dirty="0" smtClean="0"/>
              <a:t>Registro de Despacho</a:t>
            </a:r>
            <a:endParaRPr lang="es-MX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340768"/>
            <a:ext cx="8964488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sz="2800" dirty="0" smtClean="0"/>
              <a:t>Ingrese a la dirección </a:t>
            </a:r>
          </a:p>
          <a:p>
            <a:pPr algn="just">
              <a:buNone/>
            </a:pPr>
            <a:r>
              <a:rPr lang="es-MX" sz="2800" dirty="0" smtClean="0"/>
              <a:t>	</a:t>
            </a:r>
            <a:r>
              <a:rPr lang="es-MX" sz="2800" dirty="0" smtClean="0">
                <a:hlinkClick r:id="rId2"/>
              </a:rPr>
              <a:t>https://sistema-nrcc.imcp.org.mx</a:t>
            </a:r>
            <a:r>
              <a:rPr lang="es-MX" sz="2800" dirty="0" smtClean="0"/>
              <a:t> y para iniciar sesión ingrese nombre de usuario y contraseña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800" dirty="0" smtClean="0"/>
              <a:t> Selecciona la opción “Ingrese aquí para registrar un Nuevo Despacho y obtener su cuenta”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800" dirty="0" smtClean="0"/>
              <a:t>Crea una cuenta donde determina usuario, correo electrónico, contraseña y proporciona RFC y al ingresar los datos el Sistema arroja un mensaje indicando </a:t>
            </a:r>
            <a:r>
              <a:rPr lang="es-MX" sz="2800" dirty="0" smtClean="0">
                <a:solidFill>
                  <a:srgbClr val="FF0000"/>
                </a:solidFill>
              </a:rPr>
              <a:t>“El usuario se ha creado satisfactoriamente. Intente ingresar”</a:t>
            </a:r>
            <a:r>
              <a:rPr lang="es-MX" sz="2800" dirty="0" smtClean="0"/>
              <a:t>  </a:t>
            </a:r>
          </a:p>
          <a:p>
            <a:pPr>
              <a:buNone/>
            </a:pPr>
            <a:endParaRPr lang="es-MX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b="1" dirty="0" smtClean="0"/>
              <a:t>Registro de Despacho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sz="2800" dirty="0" smtClean="0"/>
              <a:t>El sistema valida que la información proporcionada por el Despacho esté completa y envía un mail de confirmación de la creación de un nuevo usuario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800" dirty="0" smtClean="0"/>
              <a:t>Ingresa en la opción Despachos y selecciona la opción según sea el caso:</a:t>
            </a:r>
          </a:p>
          <a:p>
            <a:pPr algn="just">
              <a:buNone/>
            </a:pPr>
            <a:r>
              <a:rPr lang="es-MX" sz="2800" dirty="0" smtClean="0"/>
              <a:t>	Registro de Despacho (persona moral)</a:t>
            </a:r>
          </a:p>
          <a:p>
            <a:pPr algn="just">
              <a:buNone/>
            </a:pPr>
            <a:r>
              <a:rPr lang="es-MX" sz="2800" dirty="0" smtClean="0"/>
              <a:t>	Registro de Despacho (persona física)</a:t>
            </a:r>
          </a:p>
          <a:p>
            <a:pPr algn="just">
              <a:buNone/>
            </a:pPr>
            <a:r>
              <a:rPr lang="es-MX" sz="2800" dirty="0" smtClean="0"/>
              <a:t>	Carga de cuestionario</a:t>
            </a:r>
            <a:endParaRPr lang="es-MX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Registro de Despacho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dirty="0" smtClean="0"/>
              <a:t>Se llenan las siguientes pestañas:</a:t>
            </a:r>
          </a:p>
          <a:p>
            <a:pPr algn="just">
              <a:buNone/>
            </a:pPr>
            <a:r>
              <a:rPr lang="es-MX" dirty="0" smtClean="0"/>
              <a:t>	Datos del Despacho</a:t>
            </a:r>
          </a:p>
          <a:p>
            <a:pPr algn="just">
              <a:buNone/>
            </a:pPr>
            <a:r>
              <a:rPr lang="es-MX" dirty="0" smtClean="0"/>
              <a:t>	Datos de Afiliaciones</a:t>
            </a:r>
          </a:p>
          <a:p>
            <a:pPr algn="just">
              <a:buNone/>
            </a:pPr>
            <a:r>
              <a:rPr lang="es-MX" dirty="0" smtClean="0"/>
              <a:t>	Datos del Director General</a:t>
            </a:r>
          </a:p>
          <a:p>
            <a:pPr algn="just">
              <a:buNone/>
            </a:pPr>
            <a:r>
              <a:rPr lang="es-MX" dirty="0" smtClean="0"/>
              <a:t>	Datos del Responsable de la NRCC</a:t>
            </a:r>
          </a:p>
          <a:p>
            <a:pPr algn="just">
              <a:buNone/>
            </a:pPr>
            <a:r>
              <a:rPr lang="es-MX" dirty="0" smtClean="0"/>
              <a:t>	Datos de los Socios</a:t>
            </a:r>
          </a:p>
          <a:p>
            <a:pPr algn="just">
              <a:buNone/>
            </a:pPr>
            <a:r>
              <a:rPr lang="es-MX" dirty="0" smtClean="0"/>
              <a:t>	Expedientes (manifestación de Cumplimiento y cuestionario de sistema de CC)</a:t>
            </a:r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Registro de De</a:t>
            </a:r>
            <a:r>
              <a:rPr lang="es-MX" sz="3600" b="1" dirty="0" smtClean="0">
                <a:solidFill>
                  <a:schemeClr val="tx1"/>
                </a:solidFill>
              </a:rPr>
              <a:t>spach</a:t>
            </a:r>
            <a:r>
              <a:rPr lang="es-MX" sz="3600" b="1" dirty="0" smtClean="0"/>
              <a:t>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s-MX" dirty="0" smtClean="0"/>
              <a:t>Finalmente se graban los cambios en el sistema y se sujeta la información a aceptación y en la pestaña Coordinador/Revisión de Registro de Despacho se da click en seleccionar y guardar y en la pantalla se observará que “La información se ha registrado satisfactoriamente” y se recibe mail del Coordinador indicando que se ha aceptado la información y sus expedientes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Selección de Despachos</a:t>
            </a:r>
            <a:endParaRPr lang="es-MX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La CTC ingresa al Sistema como Administrador  y elige Menú principal </a:t>
            </a:r>
            <a:r>
              <a:rPr lang="es-MX" sz="2300" b="1" dirty="0" smtClean="0"/>
              <a:t>Selección de Despachos/Solicitud de Despachos candidatos</a:t>
            </a:r>
            <a:r>
              <a:rPr lang="es-MX" sz="2300" dirty="0" smtClean="0"/>
              <a:t>, aquí se le solicita a la CAC los Despachos Candidatos a Revisión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La CAC recibirá un mail de notificación para ingresar al Sistema y enviar a la CTC los Despachos Candidatos a Revisión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La CAC debe ingresar al Sistema mediante el link indicando Los Despachos Candidatos a Revisión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La  CAC ingresa al Sistema como Administrador y elige Menú principal </a:t>
            </a:r>
            <a:r>
              <a:rPr lang="es-MX" sz="2300" b="1" dirty="0" smtClean="0"/>
              <a:t>Selección de Despachos/Solicitud de Despachos candidatos</a:t>
            </a:r>
            <a:r>
              <a:rPr lang="es-MX" sz="2300" dirty="0" smtClean="0"/>
              <a:t>, elige un</a:t>
            </a:r>
            <a:r>
              <a:rPr lang="es-MX" sz="2300" b="1" dirty="0" smtClean="0"/>
              <a:t> ID </a:t>
            </a:r>
            <a:r>
              <a:rPr lang="es-MX" sz="2300" dirty="0" smtClean="0"/>
              <a:t>y las opciones de búsqueda son:  </a:t>
            </a:r>
            <a:r>
              <a:rPr lang="es-MX" sz="2300" b="1" dirty="0" smtClean="0"/>
              <a:t>número de socios, número de oficinas y RFC</a:t>
            </a:r>
            <a:endParaRPr lang="es-MX" sz="2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Selección de Despachos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23317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sz="2400" dirty="0" smtClean="0"/>
              <a:t>La CAC da click en el botón Búsqueda de Despachos desplegará el listado de despachos con las características solicitadas, se elige un Despacho y se </a:t>
            </a:r>
            <a:r>
              <a:rPr lang="es-MX" sz="2400" b="1" dirty="0" smtClean="0"/>
              <a:t>guardan</a:t>
            </a:r>
            <a:r>
              <a:rPr lang="es-MX" sz="2400" dirty="0" smtClean="0"/>
              <a:t> cambios y el Sistema arroja el mensaje</a:t>
            </a:r>
            <a:r>
              <a:rPr lang="es-MX" sz="2400" b="1" dirty="0" smtClean="0"/>
              <a:t> “La solicitud de Expedientes de Despachos seleccionados ha sido satisfactoria”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400" dirty="0" smtClean="0"/>
              <a:t>La CTC recibe un mail de notificación para ingresar al sistema y ver la Relación de Despachos Candidatos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400" dirty="0" smtClean="0"/>
              <a:t>La CTC ingresa como administrador y elige en el Menú principal la pestaña </a:t>
            </a:r>
            <a:r>
              <a:rPr lang="es-MX" sz="2400" b="1" dirty="0" smtClean="0"/>
              <a:t>Selección de Despachos/Selección de Expedientes</a:t>
            </a:r>
            <a:endParaRPr lang="es-MX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Selección de Despachos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En el listado que aparecerá seleccionar el Despacho a revisar  y dar click en el botón </a:t>
            </a:r>
            <a:r>
              <a:rPr lang="es-MX" sz="2300" b="1" dirty="0" smtClean="0"/>
              <a:t>Selección de Expedientes</a:t>
            </a:r>
            <a:r>
              <a:rPr lang="es-MX" sz="2300" dirty="0" smtClean="0"/>
              <a:t>. El Sistema arroja el siguiente mensaje </a:t>
            </a:r>
            <a:r>
              <a:rPr lang="es-MX" sz="2300" b="1" dirty="0" smtClean="0"/>
              <a:t>“La solicitud de acceso a los expedientes de los Despachos Seleccionados ha sido satisfactoria”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La CTC ingresa al menú principal en la pestaña </a:t>
            </a:r>
            <a:r>
              <a:rPr lang="es-MX" sz="2300" b="1" dirty="0" smtClean="0"/>
              <a:t>Selección de Despachos/Designar Despacho a Revisar </a:t>
            </a:r>
            <a:r>
              <a:rPr lang="es-MX" sz="2300" dirty="0" smtClean="0"/>
              <a:t>dando click en el botón </a:t>
            </a:r>
            <a:r>
              <a:rPr lang="es-MX" sz="2300" b="1" dirty="0" smtClean="0"/>
              <a:t>Será Revisada </a:t>
            </a:r>
            <a:r>
              <a:rPr lang="es-MX" sz="2300" dirty="0" smtClean="0"/>
              <a:t>y el Sistema indicará </a:t>
            </a:r>
            <a:r>
              <a:rPr lang="es-MX" sz="2300" b="1" dirty="0" smtClean="0"/>
              <a:t>“La información se ha actualizado” La relación de Despachos a revisar se actualizó exitosamente</a:t>
            </a:r>
          </a:p>
          <a:p>
            <a:pPr algn="just">
              <a:buFont typeface="Wingdings" pitchFamily="2" charset="2"/>
              <a:buChar char="Ø"/>
            </a:pPr>
            <a:r>
              <a:rPr lang="es-MX" sz="2300" dirty="0" smtClean="0"/>
              <a:t>La CAC recibirá un mail de notificación indicando el nombre de el Despacho que será Revisado y la liga para Asignar  Revisor y Líder</a:t>
            </a:r>
            <a:endParaRPr lang="es-MX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Proceso: Revisor/Líder/Arbitro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s-MX" sz="2300" dirty="0" smtClean="0"/>
              <a:t>En este </a:t>
            </a:r>
            <a:r>
              <a:rPr lang="es-MX" sz="2300" b="1" dirty="0" smtClean="0"/>
              <a:t>Proceso</a:t>
            </a:r>
            <a:r>
              <a:rPr lang="es-MX" sz="2300" dirty="0" smtClean="0"/>
              <a:t> se registran las postulaciones proporcionando datos generales, experiencia, dirección, adjuntar carta del Director y curriculum vitae; de esta manera se obtiene el mensaje </a:t>
            </a:r>
            <a:r>
              <a:rPr lang="es-MX" sz="2300" b="1" dirty="0" smtClean="0"/>
              <a:t>su postulación ha sido enviada para revisión </a:t>
            </a:r>
            <a:r>
              <a:rPr lang="es-MX" sz="2300" dirty="0" smtClean="0"/>
              <a:t>recibiéndose un mail donde se le notificará que su postulación ha sido enviada para revisión y si la información es correcta y verídica se deberá dar click en el botón </a:t>
            </a:r>
            <a:r>
              <a:rPr lang="es-MX" sz="2300" b="1" dirty="0" smtClean="0"/>
              <a:t>aceptar modificación </a:t>
            </a:r>
            <a:r>
              <a:rPr lang="es-MX" sz="2300" dirty="0" smtClean="0"/>
              <a:t>y el estatus del revisor cambiará a </a:t>
            </a:r>
            <a:r>
              <a:rPr lang="es-MX" sz="2300" b="1" dirty="0" smtClean="0"/>
              <a:t>Postulación Aceptada </a:t>
            </a:r>
            <a:r>
              <a:rPr lang="es-MX" sz="2300" dirty="0" smtClean="0"/>
              <a:t>ya la CAC designará a los revisores que cumplan con el perfil adecuado, así como la del </a:t>
            </a:r>
            <a:r>
              <a:rPr lang="es-MX" sz="2300" b="1" dirty="0" smtClean="0"/>
              <a:t>Lider </a:t>
            </a:r>
            <a:r>
              <a:rPr lang="es-MX" sz="2300" dirty="0" smtClean="0"/>
              <a:t>y recibirán un mensaje por mail que la postulación a sido aceptada y ya después se capturará su disponibilidad y elección del calendario de </a:t>
            </a:r>
            <a:r>
              <a:rPr lang="es-MX" sz="2300" b="1" dirty="0" smtClean="0"/>
              <a:t>fecha inicial y final de la disponibilidad </a:t>
            </a:r>
            <a:r>
              <a:rPr lang="es-MX" sz="2300" dirty="0" smtClean="0"/>
              <a:t>y se </a:t>
            </a:r>
            <a:r>
              <a:rPr lang="es-MX" sz="2300" b="1" dirty="0" smtClean="0"/>
              <a:t>guardan</a:t>
            </a:r>
            <a:r>
              <a:rPr lang="es-MX" sz="2300" dirty="0" smtClean="0"/>
              <a:t> los cambios en el sistema, lo mismo se hace con la designación del </a:t>
            </a:r>
            <a:r>
              <a:rPr lang="es-MX" sz="2300" b="1" dirty="0" smtClean="0"/>
              <a:t>arbitro</a:t>
            </a:r>
            <a:r>
              <a:rPr lang="es-MX" sz="2300" dirty="0" smtClean="0"/>
              <a:t> </a:t>
            </a:r>
            <a:endParaRPr lang="es-MX" sz="2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500" b="1" dirty="0" smtClean="0"/>
              <a:t>Proceso: Asignación de Revisor/Lider</a:t>
            </a:r>
            <a:endParaRPr lang="es-MX" sz="35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s-MX" sz="2400" dirty="0" smtClean="0"/>
              <a:t>En este </a:t>
            </a:r>
            <a:r>
              <a:rPr lang="es-MX" sz="2400" b="1" dirty="0" smtClean="0"/>
              <a:t>Proceso</a:t>
            </a:r>
            <a:r>
              <a:rPr lang="es-MX" sz="2400" dirty="0" smtClean="0"/>
              <a:t> la</a:t>
            </a:r>
            <a:r>
              <a:rPr lang="es-MX" sz="2400" b="1" dirty="0" smtClean="0"/>
              <a:t> CAC </a:t>
            </a:r>
            <a:r>
              <a:rPr lang="es-MX" sz="2400" dirty="0" smtClean="0"/>
              <a:t>selecciona el Despacho que será revisado, así como al Revisor y Líder de Revisores, se verifican sus datos y si son correctos se </a:t>
            </a:r>
            <a:r>
              <a:rPr lang="es-MX" sz="2400" b="1" dirty="0" smtClean="0"/>
              <a:t>guardan</a:t>
            </a:r>
            <a:r>
              <a:rPr lang="es-MX" sz="2400" dirty="0" smtClean="0"/>
              <a:t> los cambios y el Despacho recibirá un mail donde se proporcionarán los nombres del Revisor y Líder asignados para la revisión. La CTC ingresa al Sistema y selecciona el Despacho a revisar para configurar los datos de la notificación (Expediente 4) y asigna las fechas de inicio y fin de la revisión, se guardan y se edita el Exp. 4 con el mensaje final del sistema: </a:t>
            </a:r>
            <a:r>
              <a:rPr lang="es-MX" sz="2400" b="1" dirty="0" smtClean="0"/>
              <a:t>La información se ha registrado</a:t>
            </a:r>
            <a:r>
              <a:rPr lang="es-MX" sz="2400" dirty="0" smtClean="0"/>
              <a:t>, </a:t>
            </a:r>
            <a:r>
              <a:rPr lang="es-MX" sz="2400" b="1" dirty="0" smtClean="0"/>
              <a:t>Se ha enviado el correo</a:t>
            </a:r>
            <a:endParaRPr lang="es-MX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Proceso: Preparación de Acuerdos Previos a la visita al Despacho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s-MX" sz="2600" dirty="0" smtClean="0"/>
              <a:t>En este </a:t>
            </a:r>
            <a:r>
              <a:rPr lang="es-MX" sz="2600" b="1" dirty="0" smtClean="0"/>
              <a:t>Proceso</a:t>
            </a:r>
            <a:r>
              <a:rPr lang="es-MX" sz="2600" dirty="0" smtClean="0"/>
              <a:t> el Despacho recibe mail con los Expedientes 4 y 5, la </a:t>
            </a:r>
            <a:r>
              <a:rPr lang="es-MX" sz="2600" b="1" dirty="0" smtClean="0"/>
              <a:t>Notificación de Revisión del Despacho</a:t>
            </a:r>
            <a:r>
              <a:rPr lang="es-MX" sz="2600" dirty="0" smtClean="0"/>
              <a:t> y el </a:t>
            </a:r>
            <a:r>
              <a:rPr lang="es-MX" sz="2600" b="1" dirty="0" smtClean="0"/>
              <a:t>Cuestionario de perfil del </a:t>
            </a:r>
            <a:r>
              <a:rPr lang="es-MX" sz="2600" b="1" dirty="0" smtClean="0"/>
              <a:t>Despacho </a:t>
            </a:r>
            <a:r>
              <a:rPr lang="es-MX" sz="2600" dirty="0" smtClean="0"/>
              <a:t>(o </a:t>
            </a:r>
            <a:r>
              <a:rPr lang="es-MX" sz="2600" b="1" dirty="0" smtClean="0"/>
              <a:t>Cuestionario</a:t>
            </a:r>
            <a:r>
              <a:rPr lang="es-MX" sz="2600" dirty="0" smtClean="0"/>
              <a:t> de </a:t>
            </a:r>
            <a:r>
              <a:rPr lang="es-MX" sz="2600" b="1" dirty="0" smtClean="0"/>
              <a:t>Información Estadistica</a:t>
            </a:r>
            <a:r>
              <a:rPr lang="es-MX" sz="2600" dirty="0" smtClean="0"/>
              <a:t>)                           respectivamente, requisitándose </a:t>
            </a:r>
            <a:r>
              <a:rPr lang="es-MX" sz="2600" dirty="0" smtClean="0"/>
              <a:t>este último convertido en pdf e ingresarlo al </a:t>
            </a:r>
            <a:r>
              <a:rPr lang="es-MX" sz="2600" dirty="0" smtClean="0"/>
              <a:t>sistema </a:t>
            </a:r>
            <a:r>
              <a:rPr lang="es-MX" sz="2600" dirty="0" smtClean="0"/>
              <a:t>que será revisado por la CTC y el Despacho recibirá un mail donde se indicarán el listado de trabajos que serán revisados, también el Revisor recibirá un mail de notificación de esto mismo con carácter de informativo  </a:t>
            </a:r>
            <a:endParaRPr lang="es-MX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Proceso: Revisión en Sitio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s-MX" sz="2400" dirty="0" smtClean="0"/>
              <a:t>En este </a:t>
            </a:r>
            <a:r>
              <a:rPr lang="es-MX" sz="2400" b="1" dirty="0" smtClean="0"/>
              <a:t>Proceso </a:t>
            </a:r>
            <a:r>
              <a:rPr lang="es-MX" sz="2400" dirty="0" smtClean="0"/>
              <a:t>se muestra el </a:t>
            </a:r>
            <a:r>
              <a:rPr lang="es-MX" sz="2400" b="1" dirty="0" smtClean="0"/>
              <a:t>Cuestionario  de la Guía de Revisión de Control de Calidad </a:t>
            </a:r>
            <a:r>
              <a:rPr lang="es-MX" sz="2400" dirty="0" smtClean="0"/>
              <a:t>(programa de revisión para el revisor)</a:t>
            </a:r>
            <a:r>
              <a:rPr lang="es-MX" sz="2400" b="1" dirty="0" smtClean="0"/>
              <a:t> </a:t>
            </a:r>
            <a:r>
              <a:rPr lang="es-MX" sz="2400" dirty="0" smtClean="0"/>
              <a:t>que usará el Revisor, y esta en el orden de los 6 Elementos de la Norma de Control de Calidad con respuestas a las preguntas con un </a:t>
            </a:r>
            <a:r>
              <a:rPr lang="es-MX" sz="2400" b="1" dirty="0" smtClean="0"/>
              <a:t>SI,</a:t>
            </a:r>
            <a:r>
              <a:rPr lang="es-MX" sz="2400" dirty="0" smtClean="0"/>
              <a:t> un </a:t>
            </a:r>
            <a:r>
              <a:rPr lang="es-MX" sz="2400" b="1" dirty="0" smtClean="0"/>
              <a:t>NO</a:t>
            </a:r>
            <a:r>
              <a:rPr lang="es-MX" sz="2400" dirty="0" smtClean="0"/>
              <a:t> y un </a:t>
            </a:r>
            <a:r>
              <a:rPr lang="es-MX" sz="2400" b="1" dirty="0" smtClean="0"/>
              <a:t>N/A </a:t>
            </a:r>
            <a:r>
              <a:rPr lang="es-MX" sz="2400" dirty="0" smtClean="0"/>
              <a:t>y un espacio para </a:t>
            </a:r>
            <a:r>
              <a:rPr lang="es-MX" sz="2400" b="1" dirty="0" smtClean="0"/>
              <a:t>Comentarios del Revisor </a:t>
            </a:r>
            <a:r>
              <a:rPr lang="es-MX" sz="2400" dirty="0" smtClean="0"/>
              <a:t>y consta de 137 preguntas. Hay que recordar  de que por cada elemento del control de calidad  se tienen que tener políticas y procedimientos establecidos, por lo que el revisor tendrá que </a:t>
            </a:r>
            <a:r>
              <a:rPr lang="es-MX" sz="2400" b="1" dirty="0" smtClean="0"/>
              <a:t>hacer  las pruebas y obtener la evidencia necesaria para verificar el cumplimiento de estas políticas y procedimientos en el Despacho   </a:t>
            </a:r>
            <a:endParaRPr lang="es-MX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es-MX" sz="3600" b="1" dirty="0" smtClean="0"/>
              <a:t>Procesos Finales de las Revisiones</a:t>
            </a:r>
            <a:br>
              <a:rPr lang="es-MX" sz="3600" b="1" dirty="0" smtClean="0"/>
            </a:br>
            <a:r>
              <a:rPr lang="es-MX" sz="2400" dirty="0" smtClean="0"/>
              <a:t>(Estado de las Revisiones-flujo de Observaciones)</a:t>
            </a:r>
            <a:br>
              <a:rPr lang="es-MX" sz="2400" dirty="0" smtClean="0"/>
            </a:br>
            <a:r>
              <a:rPr lang="es-MX" sz="2400" b="1" dirty="0" smtClean="0"/>
              <a:t>Parte 2</a:t>
            </a:r>
            <a:endParaRPr lang="es-MX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s-MX" sz="3000" dirty="0" smtClean="0"/>
              <a:t>Observaciones a Despachos Revisados</a:t>
            </a:r>
          </a:p>
          <a:p>
            <a:pPr algn="just">
              <a:buFont typeface="Wingdings" pitchFamily="2" charset="2"/>
              <a:buChar char="Ø"/>
            </a:pPr>
            <a:endParaRPr lang="es-MX" sz="3000" dirty="0" smtClean="0"/>
          </a:p>
          <a:p>
            <a:pPr algn="just">
              <a:buFont typeface="Wingdings" pitchFamily="2" charset="2"/>
              <a:buChar char="Ø"/>
            </a:pPr>
            <a:r>
              <a:rPr lang="es-MX" sz="3000" dirty="0" smtClean="0"/>
              <a:t>Sin Inconformidades</a:t>
            </a:r>
          </a:p>
          <a:p>
            <a:pPr algn="just">
              <a:buFont typeface="Wingdings" pitchFamily="2" charset="2"/>
              <a:buChar char="Ø"/>
            </a:pPr>
            <a:endParaRPr lang="es-MX" sz="3000" dirty="0" smtClean="0"/>
          </a:p>
          <a:p>
            <a:pPr algn="just">
              <a:buFont typeface="Wingdings" pitchFamily="2" charset="2"/>
              <a:buChar char="Ø"/>
            </a:pPr>
            <a:r>
              <a:rPr lang="es-MX" sz="3000" dirty="0" smtClean="0"/>
              <a:t>Inconformidades resueltas por las Federadas </a:t>
            </a:r>
          </a:p>
          <a:p>
            <a:pPr algn="just">
              <a:buFont typeface="Wingdings" pitchFamily="2" charset="2"/>
              <a:buChar char="Ø"/>
            </a:pPr>
            <a:endParaRPr lang="es-MX" sz="3000" dirty="0" smtClean="0"/>
          </a:p>
          <a:p>
            <a:pPr algn="just">
              <a:buFont typeface="Wingdings" pitchFamily="2" charset="2"/>
              <a:buChar char="Ø"/>
            </a:pPr>
            <a:r>
              <a:rPr lang="es-MX" sz="3000" dirty="0" smtClean="0"/>
              <a:t>Inconformidades resueltas por el Arbitro</a:t>
            </a:r>
            <a:endParaRPr lang="es-MX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9311</TotalTime>
  <Words>944</Words>
  <Application>Microsoft Office PowerPoint</Application>
  <PresentationFormat>Presentación en pantalla (4:3)</PresentationFormat>
  <Paragraphs>51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Diseño predeterminado</vt:lpstr>
      <vt:lpstr>Procesos de la Revisión de los Despachos de Contadores Públicos Parte 1</vt:lpstr>
      <vt:lpstr>Registro de Despacho</vt:lpstr>
      <vt:lpstr>Registro de Despacho</vt:lpstr>
      <vt:lpstr>Registro de Despacho</vt:lpstr>
      <vt:lpstr>Registro de Despacho</vt:lpstr>
      <vt:lpstr>Selección de Despachos</vt:lpstr>
      <vt:lpstr>Selección de Despachos</vt:lpstr>
      <vt:lpstr>Selección de Despachos</vt:lpstr>
      <vt:lpstr>Proceso: Revisor/Líder/Arbitro</vt:lpstr>
      <vt:lpstr>Proceso: Asignación de Revisor/Lider</vt:lpstr>
      <vt:lpstr>Proceso: Preparación de Acuerdos Previos a la visita al Despacho</vt:lpstr>
      <vt:lpstr>Proceso: Revisión en Sitio</vt:lpstr>
      <vt:lpstr>Procesos Finales de las Revisiones (Estado de las Revisiones-flujo de Observaciones) Parte 2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JSD</cp:lastModifiedBy>
  <cp:revision>771</cp:revision>
  <dcterms:created xsi:type="dcterms:W3CDTF">2010-05-23T14:28:12Z</dcterms:created>
  <dcterms:modified xsi:type="dcterms:W3CDTF">2016-11-14T23:42:48Z</dcterms:modified>
</cp:coreProperties>
</file>